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040C78D-8F25-46F0-B012-3C81F0901E9A}">
          <p14:sldIdLst>
            <p14:sldId id="256"/>
          </p14:sldIdLst>
        </p14:section>
        <p14:section name="Introduction" id="{4B6A2ADB-A19D-4B1F-8EBF-0A913994B431}">
          <p14:sldIdLst>
            <p14:sldId id="257"/>
          </p14:sldIdLst>
        </p14:section>
        <p14:section name="Technology Used" id="{5393E728-AEFA-4534-979C-B06EA3B0DD1B}">
          <p14:sldIdLst>
            <p14:sldId id="258"/>
          </p14:sldIdLst>
        </p14:section>
        <p14:section name="Use Classes" id="{0E17A8E0-5840-491E-B378-5B9F1E69C88B}">
          <p14:sldIdLst>
            <p14:sldId id="259"/>
          </p14:sldIdLst>
        </p14:section>
        <p14:section name="Objective" id="{F9F2F59B-28D4-417E-AFB9-2C7AA87F16C9}">
          <p14:sldIdLst>
            <p14:sldId id="260"/>
          </p14:sldIdLst>
        </p14:section>
        <p14:section name="Modules" id="{475BB5BC-C5B0-4177-B2BA-72626D891DE8}">
          <p14:sldIdLst>
            <p14:sldId id="261"/>
            <p14:sldId id="262"/>
            <p14:sldId id="263"/>
          </p14:sldIdLst>
        </p14:section>
        <p14:section name="ER-Diagram" id="{9751BF6C-F488-49CB-AE55-C9FE26B82B55}">
          <p14:sldIdLst>
            <p14:sldId id="264"/>
          </p14:sldIdLst>
        </p14:section>
        <p14:section name="UML Diagram" id="{FE25C62C-01D9-48C8-B293-F37B316A889C}">
          <p14:sldIdLst>
            <p14:sldId id="265"/>
          </p14:sldIdLst>
        </p14:section>
        <p14:section name="Activity Diagram" id="{90BE6354-A955-43EC-820E-0BF286167EDD}">
          <p14:sldIdLst>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60"/>
  </p:normalViewPr>
  <p:slideViewPr>
    <p:cSldViewPr snapToGrid="0">
      <p:cViewPr>
        <p:scale>
          <a:sx n="100" d="100"/>
          <a:sy n="100" d="100"/>
        </p:scale>
        <p:origin x="-101"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EE1DE3-80DE-42C1-AC70-D90B3450B7D3}" type="datetimeFigureOut">
              <a:rPr lang="en-IN" smtClean="0"/>
              <a:t>07-02-2026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1222851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E1DE3-80DE-42C1-AC70-D90B3450B7D3}" type="datetimeFigureOut">
              <a:rPr lang="en-IN" smtClean="0"/>
              <a:t>07-02-2026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432805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E1DE3-80DE-42C1-AC70-D90B3450B7D3}" type="datetimeFigureOut">
              <a:rPr lang="en-IN" smtClean="0"/>
              <a:t>07-02-2026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58901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E1DE3-80DE-42C1-AC70-D90B3450B7D3}" type="datetimeFigureOut">
              <a:rPr lang="en-IN" smtClean="0"/>
              <a:t>07-02-2026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2947050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E1DE3-80DE-42C1-AC70-D90B3450B7D3}" type="datetimeFigureOut">
              <a:rPr lang="en-IN" smtClean="0"/>
              <a:t>07-02-2026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47677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E1DE3-80DE-42C1-AC70-D90B3450B7D3}" type="datetimeFigureOut">
              <a:rPr lang="en-IN" smtClean="0"/>
              <a:t>07-02-2026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1197045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EE1DE3-80DE-42C1-AC70-D90B3450B7D3}" type="datetimeFigureOut">
              <a:rPr lang="en-IN" smtClean="0"/>
              <a:t>07-02-2026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2023965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EE1DE3-80DE-42C1-AC70-D90B3450B7D3}" type="datetimeFigureOut">
              <a:rPr lang="en-IN" smtClean="0"/>
              <a:t>07-02-2026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353122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EE1DE3-80DE-42C1-AC70-D90B3450B7D3}" type="datetimeFigureOut">
              <a:rPr lang="en-IN" smtClean="0"/>
              <a:t>07-02-2026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334646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E1DE3-80DE-42C1-AC70-D90B3450B7D3}" type="datetimeFigureOut">
              <a:rPr lang="en-IN" smtClean="0"/>
              <a:t>07-02-2026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1802729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EE1DE3-80DE-42C1-AC70-D90B3450B7D3}" type="datetimeFigureOut">
              <a:rPr lang="en-IN" smtClean="0"/>
              <a:t>07-02-2026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3347976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EE1DE3-80DE-42C1-AC70-D90B3450B7D3}" type="datetimeFigureOut">
              <a:rPr lang="en-IN" smtClean="0"/>
              <a:t>07-02-2026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1464920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EE1DE3-80DE-42C1-AC70-D90B3450B7D3}" type="datetimeFigureOut">
              <a:rPr lang="en-IN" smtClean="0"/>
              <a:t>07-02-2026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1356075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EE1DE3-80DE-42C1-AC70-D90B3450B7D3}" type="datetimeFigureOut">
              <a:rPr lang="en-IN" smtClean="0"/>
              <a:t>07-02-2026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469575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EE1DE3-80DE-42C1-AC70-D90B3450B7D3}" type="datetimeFigureOut">
              <a:rPr lang="en-IN" smtClean="0"/>
              <a:t>07-02-2026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871CAF-F9DD-40F8-84B2-71AA18C28672}" type="slidenum">
              <a:rPr lang="en-IN" smtClean="0"/>
              <a:t>‹#›</a:t>
            </a:fld>
            <a:endParaRPr lang="en-IN"/>
          </a:p>
        </p:txBody>
      </p:sp>
    </p:spTree>
    <p:extLst>
      <p:ext uri="{BB962C8B-B14F-4D97-AF65-F5344CB8AC3E}">
        <p14:creationId xmlns:p14="http://schemas.microsoft.com/office/powerpoint/2010/main" val="2248944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871CAF-F9DD-40F8-84B2-71AA18C28672}" type="slidenum">
              <a:rPr lang="en-IN" smtClean="0"/>
              <a:t>‹#›</a:t>
            </a:fld>
            <a:endParaRPr lang="en-IN"/>
          </a:p>
        </p:txBody>
      </p:sp>
      <p:sp>
        <p:nvSpPr>
          <p:cNvPr id="5" name="Date Placeholder 4"/>
          <p:cNvSpPr>
            <a:spLocks noGrp="1"/>
          </p:cNvSpPr>
          <p:nvPr>
            <p:ph type="dt" sz="half" idx="10"/>
          </p:nvPr>
        </p:nvSpPr>
        <p:spPr/>
        <p:txBody>
          <a:bodyPr/>
          <a:lstStyle/>
          <a:p>
            <a:fld id="{05EE1DE3-80DE-42C1-AC70-D90B3450B7D3}" type="datetimeFigureOut">
              <a:rPr lang="en-IN" smtClean="0"/>
              <a:t>07-02-2026</a:t>
            </a:fld>
            <a:endParaRPr lang="en-IN"/>
          </a:p>
        </p:txBody>
      </p:sp>
    </p:spTree>
    <p:extLst>
      <p:ext uri="{BB962C8B-B14F-4D97-AF65-F5344CB8AC3E}">
        <p14:creationId xmlns:p14="http://schemas.microsoft.com/office/powerpoint/2010/main" val="2287389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5EE1DE3-80DE-42C1-AC70-D90B3450B7D3}" type="datetimeFigureOut">
              <a:rPr lang="en-IN" smtClean="0"/>
              <a:t>07-02-2026</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8871CAF-F9DD-40F8-84B2-71AA18C28672}" type="slidenum">
              <a:rPr lang="en-IN" smtClean="0"/>
              <a:t>‹#›</a:t>
            </a:fld>
            <a:endParaRPr lang="en-IN"/>
          </a:p>
        </p:txBody>
      </p:sp>
    </p:spTree>
    <p:extLst>
      <p:ext uri="{BB962C8B-B14F-4D97-AF65-F5344CB8AC3E}">
        <p14:creationId xmlns:p14="http://schemas.microsoft.com/office/powerpoint/2010/main" val="243758673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4951B92-7CC2-C30F-0B78-54FB1CFDAA2C}"/>
              </a:ext>
            </a:extLst>
          </p:cNvPr>
          <p:cNvSpPr>
            <a:spLocks noGrp="1"/>
          </p:cNvSpPr>
          <p:nvPr>
            <p:ph type="title"/>
          </p:nvPr>
        </p:nvSpPr>
        <p:spPr/>
        <p:txBody>
          <a:bodyPr/>
          <a:lstStyle/>
          <a:p>
            <a:r>
              <a:rPr lang="en-IN" dirty="0"/>
              <a:t>                 Duty Matrix</a:t>
            </a:r>
          </a:p>
        </p:txBody>
      </p:sp>
      <p:sp>
        <p:nvSpPr>
          <p:cNvPr id="13" name="Text Placeholder 12">
            <a:extLst>
              <a:ext uri="{FF2B5EF4-FFF2-40B4-BE49-F238E27FC236}">
                <a16:creationId xmlns:a16="http://schemas.microsoft.com/office/drawing/2014/main" id="{3677959E-A117-D63A-899B-F7FE1F076782}"/>
              </a:ext>
            </a:extLst>
          </p:cNvPr>
          <p:cNvSpPr>
            <a:spLocks noGrp="1"/>
          </p:cNvSpPr>
          <p:nvPr>
            <p:ph type="body" idx="1"/>
          </p:nvPr>
        </p:nvSpPr>
        <p:spPr>
          <a:xfrm>
            <a:off x="5213683" y="4527448"/>
            <a:ext cx="4060319" cy="1513914"/>
          </a:xfrm>
        </p:spPr>
        <p:txBody>
          <a:bodyPr/>
          <a:lstStyle/>
          <a:p>
            <a:r>
              <a:rPr lang="en-IN" dirty="0"/>
              <a:t>By- Utkarsh Sahu, Akshat Verma</a:t>
            </a:r>
          </a:p>
        </p:txBody>
      </p:sp>
      <p:pic>
        <p:nvPicPr>
          <p:cNvPr id="14" name="Picture 13">
            <a:extLst>
              <a:ext uri="{FF2B5EF4-FFF2-40B4-BE49-F238E27FC236}">
                <a16:creationId xmlns:a16="http://schemas.microsoft.com/office/drawing/2014/main" id="{67345888-DE4F-B97C-5DE8-0B855D0A1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128" y="1164799"/>
            <a:ext cx="2653966" cy="2653966"/>
          </a:xfrm>
          <a:prstGeom prst="rect">
            <a:avLst/>
          </a:prstGeom>
        </p:spPr>
      </p:pic>
    </p:spTree>
    <p:extLst>
      <p:ext uri="{BB962C8B-B14F-4D97-AF65-F5344CB8AC3E}">
        <p14:creationId xmlns:p14="http://schemas.microsoft.com/office/powerpoint/2010/main" val="64340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1B15F4-1211-BEB5-B887-4930589F8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1958" y="609600"/>
            <a:ext cx="5598695" cy="5622758"/>
          </a:xfrm>
          <a:prstGeom prst="rect">
            <a:avLst/>
          </a:prstGeom>
        </p:spPr>
      </p:pic>
    </p:spTree>
    <p:extLst>
      <p:ext uri="{BB962C8B-B14F-4D97-AF65-F5344CB8AC3E}">
        <p14:creationId xmlns:p14="http://schemas.microsoft.com/office/powerpoint/2010/main" val="2980910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4A7A3B-C095-6AE1-7DD2-CD5BF2EE2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376" y="641684"/>
            <a:ext cx="8241248" cy="5590674"/>
          </a:xfrm>
          <a:prstGeom prst="rect">
            <a:avLst/>
          </a:prstGeom>
        </p:spPr>
      </p:pic>
    </p:spTree>
    <p:extLst>
      <p:ext uri="{BB962C8B-B14F-4D97-AF65-F5344CB8AC3E}">
        <p14:creationId xmlns:p14="http://schemas.microsoft.com/office/powerpoint/2010/main" val="4156738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DC7B42-C4EB-6CA8-04BB-0844ED37F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393" y="657726"/>
            <a:ext cx="8963213" cy="5542548"/>
          </a:xfrm>
          <a:prstGeom prst="rect">
            <a:avLst/>
          </a:prstGeom>
        </p:spPr>
      </p:pic>
    </p:spTree>
    <p:extLst>
      <p:ext uri="{BB962C8B-B14F-4D97-AF65-F5344CB8AC3E}">
        <p14:creationId xmlns:p14="http://schemas.microsoft.com/office/powerpoint/2010/main" val="1285337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8BD256-EDE8-0BD2-270F-757864271E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042" y="617621"/>
            <a:ext cx="10659979" cy="5622758"/>
          </a:xfrm>
          <a:prstGeom prst="rect">
            <a:avLst/>
          </a:prstGeom>
        </p:spPr>
      </p:pic>
    </p:spTree>
    <p:extLst>
      <p:ext uri="{BB962C8B-B14F-4D97-AF65-F5344CB8AC3E}">
        <p14:creationId xmlns:p14="http://schemas.microsoft.com/office/powerpoint/2010/main" val="2938696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EE35BB-CD96-A30B-93F5-FD902FC99002}"/>
              </a:ext>
            </a:extLst>
          </p:cNvPr>
          <p:cNvPicPr>
            <a:picLocks noChangeAspect="1"/>
          </p:cNvPicPr>
          <p:nvPr/>
        </p:nvPicPr>
        <p:blipFill>
          <a:blip r:embed="rId2"/>
          <a:stretch>
            <a:fillRect/>
          </a:stretch>
        </p:blipFill>
        <p:spPr>
          <a:xfrm>
            <a:off x="1668429" y="609580"/>
            <a:ext cx="9151971" cy="5638839"/>
          </a:xfrm>
          <a:prstGeom prst="rect">
            <a:avLst/>
          </a:prstGeom>
        </p:spPr>
      </p:pic>
    </p:spTree>
    <p:extLst>
      <p:ext uri="{BB962C8B-B14F-4D97-AF65-F5344CB8AC3E}">
        <p14:creationId xmlns:p14="http://schemas.microsoft.com/office/powerpoint/2010/main" val="1800330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D46458-0E7B-ABD5-EDDE-1042DCB2871A}"/>
              </a:ext>
            </a:extLst>
          </p:cNvPr>
          <p:cNvPicPr>
            <a:picLocks noChangeAspect="1"/>
          </p:cNvPicPr>
          <p:nvPr/>
        </p:nvPicPr>
        <p:blipFill>
          <a:blip r:embed="rId2"/>
          <a:stretch>
            <a:fillRect/>
          </a:stretch>
        </p:blipFill>
        <p:spPr>
          <a:xfrm>
            <a:off x="1804585" y="625642"/>
            <a:ext cx="8839352" cy="5606715"/>
          </a:xfrm>
          <a:prstGeom prst="rect">
            <a:avLst/>
          </a:prstGeom>
        </p:spPr>
      </p:pic>
    </p:spTree>
    <p:extLst>
      <p:ext uri="{BB962C8B-B14F-4D97-AF65-F5344CB8AC3E}">
        <p14:creationId xmlns:p14="http://schemas.microsoft.com/office/powerpoint/2010/main" val="2260853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3E5385-8464-AC87-EC37-D36D2E0D9C29}"/>
              </a:ext>
            </a:extLst>
          </p:cNvPr>
          <p:cNvPicPr>
            <a:picLocks noChangeAspect="1"/>
          </p:cNvPicPr>
          <p:nvPr/>
        </p:nvPicPr>
        <p:blipFill>
          <a:blip r:embed="rId2"/>
          <a:stretch>
            <a:fillRect/>
          </a:stretch>
        </p:blipFill>
        <p:spPr>
          <a:xfrm>
            <a:off x="1523999" y="601579"/>
            <a:ext cx="8967537" cy="5654842"/>
          </a:xfrm>
          <a:prstGeom prst="rect">
            <a:avLst/>
          </a:prstGeom>
        </p:spPr>
      </p:pic>
    </p:spTree>
    <p:extLst>
      <p:ext uri="{BB962C8B-B14F-4D97-AF65-F5344CB8AC3E}">
        <p14:creationId xmlns:p14="http://schemas.microsoft.com/office/powerpoint/2010/main" val="1974229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015C81-B4AF-D0E3-E641-AD2487D36B5F}"/>
              </a:ext>
            </a:extLst>
          </p:cNvPr>
          <p:cNvPicPr>
            <a:picLocks noChangeAspect="1"/>
          </p:cNvPicPr>
          <p:nvPr/>
        </p:nvPicPr>
        <p:blipFill>
          <a:blip r:embed="rId2"/>
          <a:stretch>
            <a:fillRect/>
          </a:stretch>
        </p:blipFill>
        <p:spPr>
          <a:xfrm>
            <a:off x="1828800" y="625641"/>
            <a:ext cx="8494295" cy="5630779"/>
          </a:xfrm>
          <a:prstGeom prst="rect">
            <a:avLst/>
          </a:prstGeom>
        </p:spPr>
      </p:pic>
    </p:spTree>
    <p:extLst>
      <p:ext uri="{BB962C8B-B14F-4D97-AF65-F5344CB8AC3E}">
        <p14:creationId xmlns:p14="http://schemas.microsoft.com/office/powerpoint/2010/main" val="1256173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AD30A6-1EC6-A600-0808-90F8ADA7E659}"/>
              </a:ext>
            </a:extLst>
          </p:cNvPr>
          <p:cNvPicPr>
            <a:picLocks noChangeAspect="1"/>
          </p:cNvPicPr>
          <p:nvPr/>
        </p:nvPicPr>
        <p:blipFill>
          <a:blip r:embed="rId2"/>
          <a:stretch>
            <a:fillRect/>
          </a:stretch>
        </p:blipFill>
        <p:spPr>
          <a:xfrm>
            <a:off x="3014027" y="1695450"/>
            <a:ext cx="6163945" cy="3467100"/>
          </a:xfrm>
          <a:prstGeom prst="rect">
            <a:avLst/>
          </a:prstGeom>
        </p:spPr>
      </p:pic>
    </p:spTree>
    <p:extLst>
      <p:ext uri="{BB962C8B-B14F-4D97-AF65-F5344CB8AC3E}">
        <p14:creationId xmlns:p14="http://schemas.microsoft.com/office/powerpoint/2010/main" val="1367404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A99E9F-01F1-8D0B-19B9-420D01CFC581}"/>
              </a:ext>
            </a:extLst>
          </p:cNvPr>
          <p:cNvPicPr>
            <a:picLocks noChangeAspect="1"/>
          </p:cNvPicPr>
          <p:nvPr/>
        </p:nvPicPr>
        <p:blipFill>
          <a:blip r:embed="rId2"/>
          <a:stretch>
            <a:fillRect/>
          </a:stretch>
        </p:blipFill>
        <p:spPr>
          <a:xfrm>
            <a:off x="3036570" y="1708150"/>
            <a:ext cx="6118860" cy="3441700"/>
          </a:xfrm>
          <a:prstGeom prst="rect">
            <a:avLst/>
          </a:prstGeom>
        </p:spPr>
      </p:pic>
    </p:spTree>
    <p:extLst>
      <p:ext uri="{BB962C8B-B14F-4D97-AF65-F5344CB8AC3E}">
        <p14:creationId xmlns:p14="http://schemas.microsoft.com/office/powerpoint/2010/main" val="137471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39488-0CBC-53BD-9518-070BB22229D6}"/>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766B583-8652-7C82-B53A-8B7B9801CFD7}"/>
              </a:ext>
            </a:extLst>
          </p:cNvPr>
          <p:cNvSpPr>
            <a:spLocks noGrp="1"/>
          </p:cNvSpPr>
          <p:nvPr>
            <p:ph idx="1"/>
          </p:nvPr>
        </p:nvSpPr>
        <p:spPr/>
        <p:txBody>
          <a:bodyPr/>
          <a:lstStyle/>
          <a:p>
            <a:pPr marL="0" indent="0">
              <a:buNone/>
            </a:pPr>
            <a:r>
              <a:rPr lang="en-IN" dirty="0"/>
              <a:t>Police departments traditionally manage duty schedules, leave approvals, and shift coordination through manual processes, leading to delays, miscommunication, and lack of accountability across hierarchical roles. </a:t>
            </a:r>
            <a:r>
              <a:rPr lang="en-IN" b="1" dirty="0" err="1"/>
              <a:t>DutyMatrix</a:t>
            </a:r>
            <a:r>
              <a:rPr lang="en-IN" dirty="0"/>
              <a:t> addresses this problem by providing a centralized, role‑based digital platform that automates leave workflows, shift management, and approvals while enforcing proper authority levels. With secure authentication and real‑time notifications, the system ensures transparency, faster decision‑making, and efficient workforce management.</a:t>
            </a:r>
          </a:p>
          <a:p>
            <a:pPr marL="0" indent="0">
              <a:buNone/>
            </a:pPr>
            <a:endParaRPr lang="en-IN" dirty="0"/>
          </a:p>
        </p:txBody>
      </p:sp>
    </p:spTree>
    <p:extLst>
      <p:ext uri="{BB962C8B-B14F-4D97-AF65-F5344CB8AC3E}">
        <p14:creationId xmlns:p14="http://schemas.microsoft.com/office/powerpoint/2010/main" val="2888280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C687E1-D62A-1CEC-21F1-FD794E0C7547}"/>
              </a:ext>
            </a:extLst>
          </p:cNvPr>
          <p:cNvPicPr>
            <a:picLocks noChangeAspect="1"/>
          </p:cNvPicPr>
          <p:nvPr/>
        </p:nvPicPr>
        <p:blipFill>
          <a:blip r:embed="rId2"/>
          <a:stretch>
            <a:fillRect/>
          </a:stretch>
        </p:blipFill>
        <p:spPr>
          <a:xfrm>
            <a:off x="3016250" y="1697037"/>
            <a:ext cx="6159500" cy="3463925"/>
          </a:xfrm>
          <a:prstGeom prst="rect">
            <a:avLst/>
          </a:prstGeom>
        </p:spPr>
      </p:pic>
    </p:spTree>
    <p:extLst>
      <p:ext uri="{BB962C8B-B14F-4D97-AF65-F5344CB8AC3E}">
        <p14:creationId xmlns:p14="http://schemas.microsoft.com/office/powerpoint/2010/main" val="3177210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6989D5-DE37-5609-0DF8-EC0B10A3AF3A}"/>
              </a:ext>
            </a:extLst>
          </p:cNvPr>
          <p:cNvPicPr>
            <a:picLocks noChangeAspect="1"/>
          </p:cNvPicPr>
          <p:nvPr/>
        </p:nvPicPr>
        <p:blipFill>
          <a:blip r:embed="rId2"/>
          <a:stretch>
            <a:fillRect/>
          </a:stretch>
        </p:blipFill>
        <p:spPr>
          <a:xfrm>
            <a:off x="3009900" y="1693545"/>
            <a:ext cx="6172200" cy="3470910"/>
          </a:xfrm>
          <a:prstGeom prst="rect">
            <a:avLst/>
          </a:prstGeom>
        </p:spPr>
      </p:pic>
    </p:spTree>
    <p:extLst>
      <p:ext uri="{BB962C8B-B14F-4D97-AF65-F5344CB8AC3E}">
        <p14:creationId xmlns:p14="http://schemas.microsoft.com/office/powerpoint/2010/main" val="2656593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C0C191-56A3-EA6A-C6DF-9B4B2F07E8BC}"/>
              </a:ext>
            </a:extLst>
          </p:cNvPr>
          <p:cNvPicPr>
            <a:picLocks noChangeAspect="1"/>
          </p:cNvPicPr>
          <p:nvPr/>
        </p:nvPicPr>
        <p:blipFill>
          <a:blip r:embed="rId2"/>
          <a:stretch>
            <a:fillRect/>
          </a:stretch>
        </p:blipFill>
        <p:spPr>
          <a:xfrm>
            <a:off x="3054350" y="1718310"/>
            <a:ext cx="6083300" cy="3421380"/>
          </a:xfrm>
          <a:prstGeom prst="rect">
            <a:avLst/>
          </a:prstGeom>
        </p:spPr>
      </p:pic>
    </p:spTree>
    <p:extLst>
      <p:ext uri="{BB962C8B-B14F-4D97-AF65-F5344CB8AC3E}">
        <p14:creationId xmlns:p14="http://schemas.microsoft.com/office/powerpoint/2010/main" val="4183475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752B18-FCF1-1DC2-D3DF-3BD208DF99E0}"/>
              </a:ext>
            </a:extLst>
          </p:cNvPr>
          <p:cNvPicPr>
            <a:picLocks noChangeAspect="1"/>
          </p:cNvPicPr>
          <p:nvPr/>
        </p:nvPicPr>
        <p:blipFill>
          <a:blip r:embed="rId2"/>
          <a:stretch>
            <a:fillRect/>
          </a:stretch>
        </p:blipFill>
        <p:spPr>
          <a:xfrm>
            <a:off x="3093085" y="1739900"/>
            <a:ext cx="6005830" cy="3378200"/>
          </a:xfrm>
          <a:prstGeom prst="rect">
            <a:avLst/>
          </a:prstGeom>
        </p:spPr>
      </p:pic>
    </p:spTree>
    <p:extLst>
      <p:ext uri="{BB962C8B-B14F-4D97-AF65-F5344CB8AC3E}">
        <p14:creationId xmlns:p14="http://schemas.microsoft.com/office/powerpoint/2010/main" val="2377138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4476D2-165C-2EE5-D7E3-86A10BF4AC4E}"/>
              </a:ext>
            </a:extLst>
          </p:cNvPr>
          <p:cNvPicPr>
            <a:picLocks noChangeAspect="1"/>
          </p:cNvPicPr>
          <p:nvPr/>
        </p:nvPicPr>
        <p:blipFill>
          <a:blip r:embed="rId2"/>
          <a:stretch>
            <a:fillRect/>
          </a:stretch>
        </p:blipFill>
        <p:spPr>
          <a:xfrm>
            <a:off x="3086100" y="1736407"/>
            <a:ext cx="6019800" cy="3385185"/>
          </a:xfrm>
          <a:prstGeom prst="rect">
            <a:avLst/>
          </a:prstGeom>
        </p:spPr>
      </p:pic>
    </p:spTree>
    <p:extLst>
      <p:ext uri="{BB962C8B-B14F-4D97-AF65-F5344CB8AC3E}">
        <p14:creationId xmlns:p14="http://schemas.microsoft.com/office/powerpoint/2010/main" val="1505587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530291-754B-4EB1-8245-E3B23B798D01}"/>
              </a:ext>
            </a:extLst>
          </p:cNvPr>
          <p:cNvPicPr>
            <a:picLocks noChangeAspect="1"/>
          </p:cNvPicPr>
          <p:nvPr/>
        </p:nvPicPr>
        <p:blipFill>
          <a:blip r:embed="rId2"/>
          <a:stretch>
            <a:fillRect/>
          </a:stretch>
        </p:blipFill>
        <p:spPr>
          <a:xfrm>
            <a:off x="3138170" y="1765300"/>
            <a:ext cx="5915660" cy="3327400"/>
          </a:xfrm>
          <a:prstGeom prst="rect">
            <a:avLst/>
          </a:prstGeom>
        </p:spPr>
      </p:pic>
    </p:spTree>
    <p:extLst>
      <p:ext uri="{BB962C8B-B14F-4D97-AF65-F5344CB8AC3E}">
        <p14:creationId xmlns:p14="http://schemas.microsoft.com/office/powerpoint/2010/main" val="440616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ECEE2B-B5A8-19E6-7921-91DCA443D837}"/>
              </a:ext>
            </a:extLst>
          </p:cNvPr>
          <p:cNvPicPr>
            <a:picLocks noChangeAspect="1"/>
          </p:cNvPicPr>
          <p:nvPr/>
        </p:nvPicPr>
        <p:blipFill>
          <a:blip r:embed="rId2"/>
          <a:stretch>
            <a:fillRect/>
          </a:stretch>
        </p:blipFill>
        <p:spPr>
          <a:xfrm>
            <a:off x="3022600" y="1700530"/>
            <a:ext cx="6146800" cy="3456940"/>
          </a:xfrm>
          <a:prstGeom prst="rect">
            <a:avLst/>
          </a:prstGeom>
        </p:spPr>
      </p:pic>
    </p:spTree>
    <p:extLst>
      <p:ext uri="{BB962C8B-B14F-4D97-AF65-F5344CB8AC3E}">
        <p14:creationId xmlns:p14="http://schemas.microsoft.com/office/powerpoint/2010/main" val="1794160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3554E9-5198-6E8B-CCC8-E6737DECF465}"/>
              </a:ext>
            </a:extLst>
          </p:cNvPr>
          <p:cNvPicPr>
            <a:picLocks noChangeAspect="1"/>
          </p:cNvPicPr>
          <p:nvPr/>
        </p:nvPicPr>
        <p:blipFill>
          <a:blip r:embed="rId2"/>
          <a:stretch>
            <a:fillRect/>
          </a:stretch>
        </p:blipFill>
        <p:spPr>
          <a:xfrm>
            <a:off x="3025140" y="1701800"/>
            <a:ext cx="6141720" cy="3454400"/>
          </a:xfrm>
          <a:prstGeom prst="rect">
            <a:avLst/>
          </a:prstGeom>
        </p:spPr>
      </p:pic>
    </p:spTree>
    <p:extLst>
      <p:ext uri="{BB962C8B-B14F-4D97-AF65-F5344CB8AC3E}">
        <p14:creationId xmlns:p14="http://schemas.microsoft.com/office/powerpoint/2010/main" val="1985369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1E0FAD-389E-8BE0-023A-F47388FCCB30}"/>
              </a:ext>
            </a:extLst>
          </p:cNvPr>
          <p:cNvPicPr>
            <a:picLocks noChangeAspect="1"/>
          </p:cNvPicPr>
          <p:nvPr/>
        </p:nvPicPr>
        <p:blipFill>
          <a:blip r:embed="rId2"/>
          <a:stretch>
            <a:fillRect/>
          </a:stretch>
        </p:blipFill>
        <p:spPr>
          <a:xfrm>
            <a:off x="3104197" y="1746250"/>
            <a:ext cx="5983605" cy="3365500"/>
          </a:xfrm>
          <a:prstGeom prst="rect">
            <a:avLst/>
          </a:prstGeom>
        </p:spPr>
      </p:pic>
    </p:spTree>
    <p:extLst>
      <p:ext uri="{BB962C8B-B14F-4D97-AF65-F5344CB8AC3E}">
        <p14:creationId xmlns:p14="http://schemas.microsoft.com/office/powerpoint/2010/main" val="2885333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479A09-F95B-CE73-0662-B50530D292E5}"/>
              </a:ext>
            </a:extLst>
          </p:cNvPr>
          <p:cNvPicPr>
            <a:picLocks noChangeAspect="1"/>
          </p:cNvPicPr>
          <p:nvPr/>
        </p:nvPicPr>
        <p:blipFill>
          <a:blip r:embed="rId2"/>
          <a:stretch>
            <a:fillRect/>
          </a:stretch>
        </p:blipFill>
        <p:spPr>
          <a:xfrm>
            <a:off x="3081655" y="1733550"/>
            <a:ext cx="6028690" cy="3390900"/>
          </a:xfrm>
          <a:prstGeom prst="rect">
            <a:avLst/>
          </a:prstGeom>
        </p:spPr>
      </p:pic>
    </p:spTree>
    <p:extLst>
      <p:ext uri="{BB962C8B-B14F-4D97-AF65-F5344CB8AC3E}">
        <p14:creationId xmlns:p14="http://schemas.microsoft.com/office/powerpoint/2010/main" val="756869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2D92DF-2678-B21B-CB8F-CB3D009B276C}"/>
              </a:ext>
            </a:extLst>
          </p:cNvPr>
          <p:cNvSpPr>
            <a:spLocks noGrp="1"/>
          </p:cNvSpPr>
          <p:nvPr>
            <p:ph type="title"/>
          </p:nvPr>
        </p:nvSpPr>
        <p:spPr/>
        <p:txBody>
          <a:bodyPr/>
          <a:lstStyle/>
          <a:p>
            <a:r>
              <a:rPr lang="en-IN" dirty="0"/>
              <a:t>Technology Used</a:t>
            </a:r>
          </a:p>
        </p:txBody>
      </p:sp>
      <p:sp>
        <p:nvSpPr>
          <p:cNvPr id="6" name="Content Placeholder 5">
            <a:extLst>
              <a:ext uri="{FF2B5EF4-FFF2-40B4-BE49-F238E27FC236}">
                <a16:creationId xmlns:a16="http://schemas.microsoft.com/office/drawing/2014/main" id="{60A4DEFC-BB60-DEB3-AD3E-DC2A8D7E8971}"/>
              </a:ext>
            </a:extLst>
          </p:cNvPr>
          <p:cNvSpPr>
            <a:spLocks noGrp="1"/>
          </p:cNvSpPr>
          <p:nvPr>
            <p:ph idx="1"/>
          </p:nvPr>
        </p:nvSpPr>
        <p:spPr/>
        <p:txBody>
          <a:bodyPr>
            <a:normAutofit fontScale="85000" lnSpcReduction="20000"/>
          </a:bodyPr>
          <a:lstStyle/>
          <a:p>
            <a:r>
              <a:rPr lang="en-IN" b="1" dirty="0"/>
              <a:t>Spring Boot (Backend):</a:t>
            </a:r>
            <a:br>
              <a:rPr lang="en-IN" dirty="0"/>
            </a:br>
            <a:r>
              <a:rPr lang="en-IN" dirty="0"/>
              <a:t>Spring Boot is used to build the backend of </a:t>
            </a:r>
            <a:r>
              <a:rPr lang="en-IN" dirty="0" err="1"/>
              <a:t>DutyMatrix</a:t>
            </a:r>
            <a:r>
              <a:rPr lang="en-IN" dirty="0"/>
              <a:t> because it simplifies application development by reducing configuration and boilerplate code. It provides a robust framework for building secure REST APIs, handling business logic, role-based authorization using JWT, and managing database operations through JPA and Hibernate. This helps in creating a scalable, secure, and maintainable backend system.</a:t>
            </a:r>
          </a:p>
          <a:p>
            <a:r>
              <a:rPr lang="en-IN" b="1" dirty="0"/>
              <a:t> React JS (Frontend):</a:t>
            </a:r>
            <a:br>
              <a:rPr lang="en-IN" dirty="0"/>
            </a:br>
            <a:r>
              <a:rPr lang="en-IN" dirty="0"/>
              <a:t>React is used for the frontend to build a fast, interactive, and user-friendly interface. It allows the application to update data dynamically without reloading pages, which improves user experience. Using components, React Router, and </a:t>
            </a:r>
            <a:r>
              <a:rPr lang="en-IN" dirty="0" err="1"/>
              <a:t>Redux,Context</a:t>
            </a:r>
            <a:r>
              <a:rPr lang="en-IN" dirty="0"/>
              <a:t> API, the frontend efficiently handles role-based dashboards, protected routes, and seamless communication with the backend APIs.</a:t>
            </a:r>
          </a:p>
          <a:p>
            <a:r>
              <a:rPr lang="en-IN" b="1" dirty="0"/>
              <a:t> MySQL (Database):</a:t>
            </a:r>
            <a:br>
              <a:rPr lang="en-IN" dirty="0"/>
            </a:br>
            <a:r>
              <a:rPr lang="en-IN" dirty="0"/>
              <a:t>MySQL is used as the relational database to store structured data such as users, roles, duties, leaves, and shifts, ensuring data integrity and reliable relationships between entities.</a:t>
            </a:r>
          </a:p>
          <a:p>
            <a:r>
              <a:rPr lang="en-IN" b="1" dirty="0"/>
              <a:t> Node.js (Notification Microservice):</a:t>
            </a:r>
            <a:br>
              <a:rPr lang="en-IN" dirty="0"/>
            </a:br>
            <a:r>
              <a:rPr lang="en-IN" dirty="0"/>
              <a:t>A separate Node.js microservice is used for handling notifications. This keeps the notification system independent, scalable, and fault-tolerant without affecting core business operations</a:t>
            </a:r>
          </a:p>
          <a:p>
            <a:endParaRPr lang="en-IN" dirty="0"/>
          </a:p>
        </p:txBody>
      </p:sp>
    </p:spTree>
    <p:extLst>
      <p:ext uri="{BB962C8B-B14F-4D97-AF65-F5344CB8AC3E}">
        <p14:creationId xmlns:p14="http://schemas.microsoft.com/office/powerpoint/2010/main" val="3027863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274FB1-3CFC-DBF3-ED6C-0B94F0B19545}"/>
              </a:ext>
            </a:extLst>
          </p:cNvPr>
          <p:cNvPicPr>
            <a:picLocks noChangeAspect="1"/>
          </p:cNvPicPr>
          <p:nvPr/>
        </p:nvPicPr>
        <p:blipFill>
          <a:blip r:embed="rId2"/>
          <a:stretch>
            <a:fillRect/>
          </a:stretch>
        </p:blipFill>
        <p:spPr>
          <a:xfrm>
            <a:off x="2991485" y="1682750"/>
            <a:ext cx="6209030" cy="3492500"/>
          </a:xfrm>
          <a:prstGeom prst="rect">
            <a:avLst/>
          </a:prstGeom>
        </p:spPr>
      </p:pic>
    </p:spTree>
    <p:extLst>
      <p:ext uri="{BB962C8B-B14F-4D97-AF65-F5344CB8AC3E}">
        <p14:creationId xmlns:p14="http://schemas.microsoft.com/office/powerpoint/2010/main" val="986450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716AAB-A784-53E4-018B-007BED0F2FCD}"/>
              </a:ext>
            </a:extLst>
          </p:cNvPr>
          <p:cNvPicPr>
            <a:picLocks noChangeAspect="1"/>
          </p:cNvPicPr>
          <p:nvPr/>
        </p:nvPicPr>
        <p:blipFill>
          <a:blip r:embed="rId2"/>
          <a:stretch>
            <a:fillRect/>
          </a:stretch>
        </p:blipFill>
        <p:spPr>
          <a:xfrm>
            <a:off x="3002597" y="1689100"/>
            <a:ext cx="6186805" cy="3479800"/>
          </a:xfrm>
          <a:prstGeom prst="rect">
            <a:avLst/>
          </a:prstGeom>
        </p:spPr>
      </p:pic>
    </p:spTree>
    <p:extLst>
      <p:ext uri="{BB962C8B-B14F-4D97-AF65-F5344CB8AC3E}">
        <p14:creationId xmlns:p14="http://schemas.microsoft.com/office/powerpoint/2010/main" val="1016582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00DE2F-B00A-6030-7548-C37BC96214A9}"/>
              </a:ext>
            </a:extLst>
          </p:cNvPr>
          <p:cNvPicPr>
            <a:picLocks noChangeAspect="1"/>
          </p:cNvPicPr>
          <p:nvPr/>
        </p:nvPicPr>
        <p:blipFill>
          <a:blip r:embed="rId2"/>
          <a:stretch>
            <a:fillRect/>
          </a:stretch>
        </p:blipFill>
        <p:spPr>
          <a:xfrm>
            <a:off x="3093085" y="1739900"/>
            <a:ext cx="6005830" cy="3378200"/>
          </a:xfrm>
          <a:prstGeom prst="rect">
            <a:avLst/>
          </a:prstGeom>
        </p:spPr>
      </p:pic>
    </p:spTree>
    <p:extLst>
      <p:ext uri="{BB962C8B-B14F-4D97-AF65-F5344CB8AC3E}">
        <p14:creationId xmlns:p14="http://schemas.microsoft.com/office/powerpoint/2010/main" val="721994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0FD88-4FA3-9879-4054-70CDE5618196}"/>
              </a:ext>
            </a:extLst>
          </p:cNvPr>
          <p:cNvPicPr>
            <a:picLocks noChangeAspect="1"/>
          </p:cNvPicPr>
          <p:nvPr/>
        </p:nvPicPr>
        <p:blipFill>
          <a:blip r:embed="rId2"/>
          <a:stretch>
            <a:fillRect/>
          </a:stretch>
        </p:blipFill>
        <p:spPr>
          <a:xfrm>
            <a:off x="3104197" y="1746250"/>
            <a:ext cx="5983605" cy="3365500"/>
          </a:xfrm>
          <a:prstGeom prst="rect">
            <a:avLst/>
          </a:prstGeom>
        </p:spPr>
      </p:pic>
    </p:spTree>
    <p:extLst>
      <p:ext uri="{BB962C8B-B14F-4D97-AF65-F5344CB8AC3E}">
        <p14:creationId xmlns:p14="http://schemas.microsoft.com/office/powerpoint/2010/main" val="2026456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7AC9BF-AD9A-49E1-B58A-CFE5F0CD6D26}"/>
              </a:ext>
            </a:extLst>
          </p:cNvPr>
          <p:cNvPicPr>
            <a:picLocks noChangeAspect="1"/>
          </p:cNvPicPr>
          <p:nvPr/>
        </p:nvPicPr>
        <p:blipFill>
          <a:blip r:embed="rId2"/>
          <a:stretch>
            <a:fillRect/>
          </a:stretch>
        </p:blipFill>
        <p:spPr>
          <a:xfrm>
            <a:off x="3047999" y="1422383"/>
            <a:ext cx="5752766" cy="4013233"/>
          </a:xfrm>
          <a:prstGeom prst="rect">
            <a:avLst/>
          </a:prstGeom>
        </p:spPr>
      </p:pic>
    </p:spTree>
    <p:extLst>
      <p:ext uri="{BB962C8B-B14F-4D97-AF65-F5344CB8AC3E}">
        <p14:creationId xmlns:p14="http://schemas.microsoft.com/office/powerpoint/2010/main" val="3646657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A748A0-8200-CE08-B576-D01D98B95526}"/>
              </a:ext>
            </a:extLst>
          </p:cNvPr>
          <p:cNvPicPr>
            <a:picLocks noChangeAspect="1"/>
          </p:cNvPicPr>
          <p:nvPr/>
        </p:nvPicPr>
        <p:blipFill>
          <a:blip r:embed="rId2"/>
          <a:stretch>
            <a:fillRect/>
          </a:stretch>
        </p:blipFill>
        <p:spPr>
          <a:xfrm>
            <a:off x="3824287" y="2151380"/>
            <a:ext cx="4543425" cy="2555240"/>
          </a:xfrm>
          <a:prstGeom prst="rect">
            <a:avLst/>
          </a:prstGeom>
        </p:spPr>
      </p:pic>
    </p:spTree>
    <p:extLst>
      <p:ext uri="{BB962C8B-B14F-4D97-AF65-F5344CB8AC3E}">
        <p14:creationId xmlns:p14="http://schemas.microsoft.com/office/powerpoint/2010/main" val="3511370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C3737A-4098-BE21-CDB8-6BDC4E98CD44}"/>
              </a:ext>
            </a:extLst>
          </p:cNvPr>
          <p:cNvPicPr>
            <a:picLocks noChangeAspect="1"/>
          </p:cNvPicPr>
          <p:nvPr/>
        </p:nvPicPr>
        <p:blipFill>
          <a:blip r:embed="rId2"/>
          <a:stretch>
            <a:fillRect/>
          </a:stretch>
        </p:blipFill>
        <p:spPr>
          <a:xfrm>
            <a:off x="3824287" y="2151380"/>
            <a:ext cx="4543425" cy="2555240"/>
          </a:xfrm>
          <a:prstGeom prst="rect">
            <a:avLst/>
          </a:prstGeom>
        </p:spPr>
      </p:pic>
    </p:spTree>
    <p:extLst>
      <p:ext uri="{BB962C8B-B14F-4D97-AF65-F5344CB8AC3E}">
        <p14:creationId xmlns:p14="http://schemas.microsoft.com/office/powerpoint/2010/main" val="3349812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EB89-C65C-FA1B-D222-24C20762952F}"/>
              </a:ext>
            </a:extLst>
          </p:cNvPr>
          <p:cNvSpPr>
            <a:spLocks noGrp="1"/>
          </p:cNvSpPr>
          <p:nvPr>
            <p:ph type="title"/>
          </p:nvPr>
        </p:nvSpPr>
        <p:spPr>
          <a:xfrm>
            <a:off x="1295402" y="2494547"/>
            <a:ext cx="9601196" cy="2743200"/>
          </a:xfrm>
        </p:spPr>
        <p:txBody>
          <a:bodyPr/>
          <a:lstStyle/>
          <a:p>
            <a:r>
              <a:rPr lang="en-IN" dirty="0"/>
              <a:t>Thank You</a:t>
            </a:r>
          </a:p>
        </p:txBody>
      </p:sp>
    </p:spTree>
    <p:extLst>
      <p:ext uri="{BB962C8B-B14F-4D97-AF65-F5344CB8AC3E}">
        <p14:creationId xmlns:p14="http://schemas.microsoft.com/office/powerpoint/2010/main" val="4084258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AF5D-A3D1-DB9F-5656-22FF77F8A0D4}"/>
              </a:ext>
            </a:extLst>
          </p:cNvPr>
          <p:cNvSpPr>
            <a:spLocks noGrp="1"/>
          </p:cNvSpPr>
          <p:nvPr>
            <p:ph type="title"/>
          </p:nvPr>
        </p:nvSpPr>
        <p:spPr/>
        <p:txBody>
          <a:bodyPr/>
          <a:lstStyle/>
          <a:p>
            <a:r>
              <a:rPr lang="en-IN" dirty="0"/>
              <a:t>Use Classes</a:t>
            </a:r>
          </a:p>
        </p:txBody>
      </p:sp>
      <p:pic>
        <p:nvPicPr>
          <p:cNvPr id="1026" name="Picture 2" descr="Image attachment">
            <a:extLst>
              <a:ext uri="{FF2B5EF4-FFF2-40B4-BE49-F238E27FC236}">
                <a16:creationId xmlns:a16="http://schemas.microsoft.com/office/drawing/2014/main" id="{9263AA25-D9EB-6699-C0A9-ACAC55A155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10331" y="2454442"/>
            <a:ext cx="7371337" cy="284747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2D1FE74-88EB-4DF4-7325-ACF5C749510F}"/>
              </a:ext>
            </a:extLst>
          </p:cNvPr>
          <p:cNvCxnSpPr>
            <a:cxnSpLocks/>
          </p:cNvCxnSpPr>
          <p:nvPr/>
        </p:nvCxnSpPr>
        <p:spPr>
          <a:xfrm>
            <a:off x="3850105" y="4311315"/>
            <a:ext cx="0" cy="589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FF5514D-3164-A206-9A53-536E060AF9FF}"/>
              </a:ext>
            </a:extLst>
          </p:cNvPr>
          <p:cNvCxnSpPr>
            <a:cxnSpLocks/>
          </p:cNvCxnSpPr>
          <p:nvPr/>
        </p:nvCxnSpPr>
        <p:spPr>
          <a:xfrm>
            <a:off x="6096000" y="4287255"/>
            <a:ext cx="0" cy="613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6FAA17F-AB48-B9B7-9438-F0629066F85C}"/>
              </a:ext>
            </a:extLst>
          </p:cNvPr>
          <p:cNvCxnSpPr>
            <a:cxnSpLocks/>
          </p:cNvCxnSpPr>
          <p:nvPr/>
        </p:nvCxnSpPr>
        <p:spPr>
          <a:xfrm>
            <a:off x="8438147" y="4287255"/>
            <a:ext cx="0" cy="613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D7A7DDA-197C-0176-4F33-395C931AFE88}"/>
              </a:ext>
            </a:extLst>
          </p:cNvPr>
          <p:cNvSpPr/>
          <p:nvPr/>
        </p:nvSpPr>
        <p:spPr>
          <a:xfrm>
            <a:off x="2967790" y="4688307"/>
            <a:ext cx="1716502" cy="6136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Commissioner</a:t>
            </a:r>
          </a:p>
        </p:txBody>
      </p:sp>
      <p:sp>
        <p:nvSpPr>
          <p:cNvPr id="12" name="Rectangle 11">
            <a:extLst>
              <a:ext uri="{FF2B5EF4-FFF2-40B4-BE49-F238E27FC236}">
                <a16:creationId xmlns:a16="http://schemas.microsoft.com/office/drawing/2014/main" id="{599B354C-9E2B-B9C3-039B-9716B4D51355}"/>
              </a:ext>
            </a:extLst>
          </p:cNvPr>
          <p:cNvSpPr/>
          <p:nvPr/>
        </p:nvSpPr>
        <p:spPr>
          <a:xfrm>
            <a:off x="7479632" y="4688307"/>
            <a:ext cx="1824788" cy="5614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Police Officer</a:t>
            </a:r>
          </a:p>
        </p:txBody>
      </p:sp>
      <p:sp>
        <p:nvSpPr>
          <p:cNvPr id="13" name="Rectangle 12">
            <a:extLst>
              <a:ext uri="{FF2B5EF4-FFF2-40B4-BE49-F238E27FC236}">
                <a16:creationId xmlns:a16="http://schemas.microsoft.com/office/drawing/2014/main" id="{C524D548-F674-1522-51C1-70392F085BDF}"/>
              </a:ext>
            </a:extLst>
          </p:cNvPr>
          <p:cNvSpPr/>
          <p:nvPr/>
        </p:nvSpPr>
        <p:spPr>
          <a:xfrm>
            <a:off x="5101389" y="4688307"/>
            <a:ext cx="1824789" cy="5815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Station </a:t>
            </a:r>
            <a:r>
              <a:rPr lang="en-IN" dirty="0" err="1"/>
              <a:t>Incharge</a:t>
            </a:r>
            <a:endParaRPr lang="en-IN" dirty="0"/>
          </a:p>
        </p:txBody>
      </p:sp>
      <p:cxnSp>
        <p:nvCxnSpPr>
          <p:cNvPr id="14" name="Straight Arrow Connector 13">
            <a:extLst>
              <a:ext uri="{FF2B5EF4-FFF2-40B4-BE49-F238E27FC236}">
                <a16:creationId xmlns:a16="http://schemas.microsoft.com/office/drawing/2014/main" id="{CB0B4606-72D6-C625-E813-D0712653F5B8}"/>
              </a:ext>
            </a:extLst>
          </p:cNvPr>
          <p:cNvCxnSpPr>
            <a:cxnSpLocks/>
          </p:cNvCxnSpPr>
          <p:nvPr/>
        </p:nvCxnSpPr>
        <p:spPr>
          <a:xfrm>
            <a:off x="3850105" y="4900863"/>
            <a:ext cx="0" cy="589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C02C7D-F4D0-0EFD-357C-F356AFB1C34C}"/>
              </a:ext>
            </a:extLst>
          </p:cNvPr>
          <p:cNvCxnSpPr>
            <a:cxnSpLocks/>
          </p:cNvCxnSpPr>
          <p:nvPr/>
        </p:nvCxnSpPr>
        <p:spPr>
          <a:xfrm>
            <a:off x="6096000" y="4900863"/>
            <a:ext cx="0" cy="589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F021FAF-E6E9-3074-2E36-0C96AAA5DEB9}"/>
              </a:ext>
            </a:extLst>
          </p:cNvPr>
          <p:cNvCxnSpPr>
            <a:cxnSpLocks/>
          </p:cNvCxnSpPr>
          <p:nvPr/>
        </p:nvCxnSpPr>
        <p:spPr>
          <a:xfrm>
            <a:off x="8438147" y="4900863"/>
            <a:ext cx="0" cy="589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E6ADCED-B0CF-42BA-24A1-4AC3CCC815E5}"/>
              </a:ext>
            </a:extLst>
          </p:cNvPr>
          <p:cNvSpPr txBox="1"/>
          <p:nvPr/>
        </p:nvSpPr>
        <p:spPr>
          <a:xfrm>
            <a:off x="7414461" y="5462334"/>
            <a:ext cx="1955127" cy="646331"/>
          </a:xfrm>
          <a:prstGeom prst="rect">
            <a:avLst/>
          </a:prstGeom>
          <a:noFill/>
        </p:spPr>
        <p:txBody>
          <a:bodyPr wrap="square">
            <a:spAutoFit/>
          </a:bodyPr>
          <a:lstStyle/>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the primary users    of the system</a:t>
            </a:r>
            <a:endParaRPr lang="en-IN" dirty="0"/>
          </a:p>
        </p:txBody>
      </p:sp>
      <p:sp>
        <p:nvSpPr>
          <p:cNvPr id="22" name="TextBox 21">
            <a:extLst>
              <a:ext uri="{FF2B5EF4-FFF2-40B4-BE49-F238E27FC236}">
                <a16:creationId xmlns:a16="http://schemas.microsoft.com/office/drawing/2014/main" id="{D42D8991-B283-E1B8-321C-C91DCD3F539E}"/>
              </a:ext>
            </a:extLst>
          </p:cNvPr>
          <p:cNvSpPr txBox="1"/>
          <p:nvPr/>
        </p:nvSpPr>
        <p:spPr>
          <a:xfrm>
            <a:off x="5362075" y="5374104"/>
            <a:ext cx="2035339" cy="923330"/>
          </a:xfrm>
          <a:prstGeom prst="rect">
            <a:avLst/>
          </a:prstGeom>
          <a:noFill/>
        </p:spPr>
        <p:txBody>
          <a:bodyPr wrap="square">
            <a:spAutoFit/>
          </a:bodyPr>
          <a:lstStyle/>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acts as a supervisory role at the station level</a:t>
            </a:r>
            <a:endParaRPr lang="en-IN" dirty="0"/>
          </a:p>
        </p:txBody>
      </p:sp>
      <p:sp>
        <p:nvSpPr>
          <p:cNvPr id="24" name="TextBox 23">
            <a:extLst>
              <a:ext uri="{FF2B5EF4-FFF2-40B4-BE49-F238E27FC236}">
                <a16:creationId xmlns:a16="http://schemas.microsoft.com/office/drawing/2014/main" id="{1B45F9C7-BFCB-A566-9744-CA8352BB1DF0}"/>
              </a:ext>
            </a:extLst>
          </p:cNvPr>
          <p:cNvSpPr txBox="1"/>
          <p:nvPr/>
        </p:nvSpPr>
        <p:spPr>
          <a:xfrm>
            <a:off x="3004888" y="5374104"/>
            <a:ext cx="1642305" cy="923330"/>
          </a:xfrm>
          <a:prstGeom prst="rect">
            <a:avLst/>
          </a:prstGeom>
          <a:noFill/>
        </p:spPr>
        <p:txBody>
          <a:bodyPr wrap="square">
            <a:spAutoFit/>
          </a:bodyPr>
          <a:lstStyle/>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highest level of access in the system</a:t>
            </a:r>
            <a:endParaRPr lang="en-IN" dirty="0"/>
          </a:p>
        </p:txBody>
      </p:sp>
    </p:spTree>
    <p:extLst>
      <p:ext uri="{BB962C8B-B14F-4D97-AF65-F5344CB8AC3E}">
        <p14:creationId xmlns:p14="http://schemas.microsoft.com/office/powerpoint/2010/main" val="652337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85516-E5AF-820F-C43E-4767DAB9452F}"/>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4EE5F83B-14EC-B323-7DE4-F98BD902A05A}"/>
              </a:ext>
            </a:extLst>
          </p:cNvPr>
          <p:cNvSpPr>
            <a:spLocks noGrp="1"/>
          </p:cNvSpPr>
          <p:nvPr>
            <p:ph idx="1"/>
          </p:nvPr>
        </p:nvSpPr>
        <p:spPr/>
        <p:txBody>
          <a:bodyPr>
            <a:normAutofit/>
          </a:bodyPr>
          <a:lstStyle/>
          <a:p>
            <a:pPr lvl="0"/>
            <a:r>
              <a:rPr lang="en-IN" b="1" dirty="0"/>
              <a:t>Automate police duty, leave, and shift management</a:t>
            </a:r>
            <a:r>
              <a:rPr lang="en-IN" dirty="0"/>
              <a:t> to eliminate manual paperwork, delays, and miscommunication.</a:t>
            </a:r>
          </a:p>
          <a:p>
            <a:pPr lvl="0"/>
            <a:r>
              <a:rPr lang="en-IN" b="1" dirty="0"/>
              <a:t>Enforce strict role-based hierarchy</a:t>
            </a:r>
            <a:r>
              <a:rPr lang="en-IN" dirty="0"/>
              <a:t> (Police Officer → Station </a:t>
            </a:r>
            <a:r>
              <a:rPr lang="en-IN" dirty="0" err="1"/>
              <a:t>Incharge</a:t>
            </a:r>
            <a:r>
              <a:rPr lang="en-IN" dirty="0"/>
              <a:t> → Commissioner) so every action follows official approval rules.</a:t>
            </a:r>
          </a:p>
          <a:p>
            <a:pPr lvl="0"/>
            <a:r>
              <a:rPr lang="en-IN" b="1" dirty="0"/>
              <a:t>Ensure smooth operational continuity</a:t>
            </a:r>
            <a:r>
              <a:rPr lang="en-IN" dirty="0"/>
              <a:t> by managing shifts, leave approvals, and shift swaps without disrupting station duties.</a:t>
            </a:r>
          </a:p>
          <a:p>
            <a:pPr lvl="0"/>
            <a:r>
              <a:rPr lang="en-IN" b="1" dirty="0"/>
              <a:t>Provide command-level oversight</a:t>
            </a:r>
            <a:r>
              <a:rPr lang="en-IN" dirty="0"/>
              <a:t> to senior officers for monitoring activities across stations with transparency and accountability.</a:t>
            </a:r>
          </a:p>
          <a:p>
            <a:pPr lvl="0"/>
            <a:r>
              <a:rPr lang="en-IN" b="1" dirty="0"/>
              <a:t>Improve coordination through real-time notifications</a:t>
            </a:r>
            <a:r>
              <a:rPr lang="en-IN" dirty="0"/>
              <a:t> so all stakeholders stay informed about approvals, rejections, and assignments.</a:t>
            </a:r>
          </a:p>
          <a:p>
            <a:pPr marL="0" indent="0">
              <a:buNone/>
            </a:pPr>
            <a:endParaRPr lang="en-IN" dirty="0"/>
          </a:p>
        </p:txBody>
      </p:sp>
    </p:spTree>
    <p:extLst>
      <p:ext uri="{BB962C8B-B14F-4D97-AF65-F5344CB8AC3E}">
        <p14:creationId xmlns:p14="http://schemas.microsoft.com/office/powerpoint/2010/main" val="171740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FBD1-4D19-7D95-A9C7-B978B7FA49CB}"/>
              </a:ext>
            </a:extLst>
          </p:cNvPr>
          <p:cNvSpPr>
            <a:spLocks noGrp="1"/>
          </p:cNvSpPr>
          <p:nvPr>
            <p:ph type="title"/>
          </p:nvPr>
        </p:nvSpPr>
        <p:spPr/>
        <p:txBody>
          <a:bodyPr>
            <a:normAutofit/>
          </a:bodyPr>
          <a:lstStyle/>
          <a:p>
            <a:r>
              <a:rPr lang="en-IN" b="1" dirty="0"/>
              <a:t>POLICE OFFICER MODULES</a:t>
            </a:r>
            <a:br>
              <a:rPr lang="en-IN" dirty="0"/>
            </a:br>
            <a:endParaRPr lang="en-IN" dirty="0"/>
          </a:p>
        </p:txBody>
      </p:sp>
      <p:sp>
        <p:nvSpPr>
          <p:cNvPr id="3" name="Content Placeholder 2">
            <a:extLst>
              <a:ext uri="{FF2B5EF4-FFF2-40B4-BE49-F238E27FC236}">
                <a16:creationId xmlns:a16="http://schemas.microsoft.com/office/drawing/2014/main" id="{A6C25CB9-DBD1-03B7-D4F8-47807CDA5322}"/>
              </a:ext>
            </a:extLst>
          </p:cNvPr>
          <p:cNvSpPr>
            <a:spLocks noGrp="1"/>
          </p:cNvSpPr>
          <p:nvPr>
            <p:ph idx="1"/>
          </p:nvPr>
        </p:nvSpPr>
        <p:spPr/>
        <p:txBody>
          <a:bodyPr/>
          <a:lstStyle/>
          <a:p>
            <a:pPr lvl="0"/>
            <a:r>
              <a:rPr lang="en-IN" b="1" dirty="0"/>
              <a:t>Leave Management</a:t>
            </a:r>
            <a:r>
              <a:rPr lang="en-IN" dirty="0"/>
              <a:t> – Apply for leave and track approval status</a:t>
            </a:r>
          </a:p>
          <a:p>
            <a:pPr lvl="0"/>
            <a:r>
              <a:rPr lang="en-IN" b="1" dirty="0"/>
              <a:t>Shift View</a:t>
            </a:r>
            <a:r>
              <a:rPr lang="en-IN" dirty="0"/>
              <a:t> – View assigned duty shifts</a:t>
            </a:r>
          </a:p>
          <a:p>
            <a:pPr lvl="0"/>
            <a:r>
              <a:rPr lang="en-IN" b="1" dirty="0"/>
              <a:t>Shift Swap</a:t>
            </a:r>
            <a:r>
              <a:rPr lang="en-IN" dirty="0"/>
              <a:t> – Request shift swap with another officer of the same station</a:t>
            </a:r>
          </a:p>
          <a:p>
            <a:pPr lvl="0"/>
            <a:r>
              <a:rPr lang="en-IN" b="1" dirty="0"/>
              <a:t>FIR Management</a:t>
            </a:r>
            <a:r>
              <a:rPr lang="en-IN" dirty="0"/>
              <a:t> – Create and update FIRs assigned to them</a:t>
            </a:r>
          </a:p>
          <a:p>
            <a:r>
              <a:rPr lang="en-IN" b="1" dirty="0"/>
              <a:t>Notifications</a:t>
            </a:r>
            <a:r>
              <a:rPr lang="en-IN" dirty="0"/>
              <a:t> – Receive alerts for leave status, shift assignments, and swap decisions</a:t>
            </a:r>
          </a:p>
        </p:txBody>
      </p:sp>
    </p:spTree>
    <p:extLst>
      <p:ext uri="{BB962C8B-B14F-4D97-AF65-F5344CB8AC3E}">
        <p14:creationId xmlns:p14="http://schemas.microsoft.com/office/powerpoint/2010/main" val="3824817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3FC5-8587-B1BC-8510-AA9BF2DB6FEF}"/>
              </a:ext>
            </a:extLst>
          </p:cNvPr>
          <p:cNvSpPr>
            <a:spLocks noGrp="1"/>
          </p:cNvSpPr>
          <p:nvPr>
            <p:ph type="title"/>
          </p:nvPr>
        </p:nvSpPr>
        <p:spPr/>
        <p:txBody>
          <a:bodyPr/>
          <a:lstStyle/>
          <a:p>
            <a:r>
              <a:rPr lang="en-IN" b="1" dirty="0"/>
              <a:t>STATION INCHARGE MODULES</a:t>
            </a:r>
            <a:endParaRPr lang="en-IN" dirty="0"/>
          </a:p>
        </p:txBody>
      </p:sp>
      <p:sp>
        <p:nvSpPr>
          <p:cNvPr id="3" name="Content Placeholder 2">
            <a:extLst>
              <a:ext uri="{FF2B5EF4-FFF2-40B4-BE49-F238E27FC236}">
                <a16:creationId xmlns:a16="http://schemas.microsoft.com/office/drawing/2014/main" id="{26C7D213-C549-A0B1-EF1E-794131D15966}"/>
              </a:ext>
            </a:extLst>
          </p:cNvPr>
          <p:cNvSpPr>
            <a:spLocks noGrp="1"/>
          </p:cNvSpPr>
          <p:nvPr>
            <p:ph idx="1"/>
          </p:nvPr>
        </p:nvSpPr>
        <p:spPr/>
        <p:txBody>
          <a:bodyPr>
            <a:normAutofit/>
          </a:bodyPr>
          <a:lstStyle/>
          <a:p>
            <a:pPr lvl="0"/>
            <a:r>
              <a:rPr lang="en-IN" b="1" dirty="0"/>
              <a:t>Leave Approval</a:t>
            </a:r>
            <a:r>
              <a:rPr lang="en-IN" dirty="0"/>
              <a:t> – Approve or reject leave requests from police officers</a:t>
            </a:r>
          </a:p>
          <a:p>
            <a:pPr lvl="0"/>
            <a:r>
              <a:rPr lang="en-IN" b="1" dirty="0"/>
              <a:t>Shift Management</a:t>
            </a:r>
            <a:r>
              <a:rPr lang="en-IN" dirty="0"/>
              <a:t> – Create shifts and assign officers</a:t>
            </a:r>
          </a:p>
          <a:p>
            <a:pPr lvl="0"/>
            <a:r>
              <a:rPr lang="en-IN" b="1" dirty="0"/>
              <a:t>Shift Swap Approval</a:t>
            </a:r>
            <a:r>
              <a:rPr lang="en-IN" dirty="0"/>
              <a:t> – Approve or reject shift swap requests</a:t>
            </a:r>
          </a:p>
          <a:p>
            <a:pPr lvl="0"/>
            <a:r>
              <a:rPr lang="en-IN" b="1" dirty="0"/>
              <a:t>FIR Assignment</a:t>
            </a:r>
            <a:r>
              <a:rPr lang="en-IN" dirty="0"/>
              <a:t> – Assign investigating officers to FIRs</a:t>
            </a:r>
          </a:p>
          <a:p>
            <a:pPr lvl="0"/>
            <a:r>
              <a:rPr lang="en-IN" b="1" dirty="0"/>
              <a:t>Station-Level Dashboard</a:t>
            </a:r>
            <a:r>
              <a:rPr lang="en-IN" dirty="0"/>
              <a:t> – Monitor duties, leaves, and FIRs within their station</a:t>
            </a:r>
          </a:p>
          <a:p>
            <a:r>
              <a:rPr lang="en-IN" b="1" dirty="0"/>
              <a:t>Notifications</a:t>
            </a:r>
            <a:r>
              <a:rPr lang="en-IN" dirty="0"/>
              <a:t> – Get alerts for leave and swap requests</a:t>
            </a:r>
          </a:p>
        </p:txBody>
      </p:sp>
    </p:spTree>
    <p:extLst>
      <p:ext uri="{BB962C8B-B14F-4D97-AF65-F5344CB8AC3E}">
        <p14:creationId xmlns:p14="http://schemas.microsoft.com/office/powerpoint/2010/main" val="1028702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A799B-6C44-6D55-3ED0-5B75E8060788}"/>
              </a:ext>
            </a:extLst>
          </p:cNvPr>
          <p:cNvSpPr>
            <a:spLocks noGrp="1"/>
          </p:cNvSpPr>
          <p:nvPr>
            <p:ph type="title"/>
          </p:nvPr>
        </p:nvSpPr>
        <p:spPr/>
        <p:txBody>
          <a:bodyPr>
            <a:normAutofit/>
          </a:bodyPr>
          <a:lstStyle/>
          <a:p>
            <a:r>
              <a:rPr lang="en-IN" b="1" dirty="0"/>
              <a:t>COMMISSIONER MODULES</a:t>
            </a:r>
            <a:br>
              <a:rPr lang="en-IN" dirty="0"/>
            </a:br>
            <a:endParaRPr lang="en-IN" dirty="0"/>
          </a:p>
        </p:txBody>
      </p:sp>
      <p:sp>
        <p:nvSpPr>
          <p:cNvPr id="3" name="Content Placeholder 2">
            <a:extLst>
              <a:ext uri="{FF2B5EF4-FFF2-40B4-BE49-F238E27FC236}">
                <a16:creationId xmlns:a16="http://schemas.microsoft.com/office/drawing/2014/main" id="{674D9890-1C83-2056-D661-AFD8DD1B4689}"/>
              </a:ext>
            </a:extLst>
          </p:cNvPr>
          <p:cNvSpPr>
            <a:spLocks noGrp="1"/>
          </p:cNvSpPr>
          <p:nvPr>
            <p:ph idx="1"/>
          </p:nvPr>
        </p:nvSpPr>
        <p:spPr/>
        <p:txBody>
          <a:bodyPr>
            <a:normAutofit/>
          </a:bodyPr>
          <a:lstStyle/>
          <a:p>
            <a:pPr lvl="0"/>
            <a:r>
              <a:rPr lang="en-IN" b="1" dirty="0"/>
              <a:t>Leave Oversight</a:t>
            </a:r>
            <a:r>
              <a:rPr lang="en-IN" dirty="0"/>
              <a:t> – Approve or auto-approve leave requests from Station </a:t>
            </a:r>
            <a:r>
              <a:rPr lang="en-IN" dirty="0" err="1"/>
              <a:t>Incharge</a:t>
            </a:r>
            <a:endParaRPr lang="en-IN" dirty="0"/>
          </a:p>
          <a:p>
            <a:pPr lvl="0"/>
            <a:r>
              <a:rPr lang="en-IN" b="1" dirty="0"/>
              <a:t>Global FIR View</a:t>
            </a:r>
            <a:r>
              <a:rPr lang="en-IN" dirty="0"/>
              <a:t> – View FIRs across all stations</a:t>
            </a:r>
          </a:p>
          <a:p>
            <a:pPr lvl="0"/>
            <a:r>
              <a:rPr lang="en-IN" b="1" dirty="0"/>
              <a:t>Duty Oversight Dashboard</a:t>
            </a:r>
            <a:r>
              <a:rPr lang="en-IN" dirty="0"/>
              <a:t> – Monitor shifts, manpower, and activities system-wide</a:t>
            </a:r>
          </a:p>
          <a:p>
            <a:pPr lvl="0"/>
            <a:r>
              <a:rPr lang="en-IN" b="1" dirty="0"/>
              <a:t>Policy-Level Control</a:t>
            </a:r>
            <a:r>
              <a:rPr lang="en-IN" dirty="0"/>
              <a:t> – Ensure rules and hierarchy are followed</a:t>
            </a:r>
          </a:p>
          <a:p>
            <a:pPr lvl="0"/>
            <a:r>
              <a:rPr lang="en-IN" b="1" dirty="0"/>
              <a:t>Notifications</a:t>
            </a:r>
            <a:r>
              <a:rPr lang="en-IN" dirty="0"/>
              <a:t> – Receive important alerts from stations</a:t>
            </a:r>
          </a:p>
          <a:p>
            <a:pPr marL="0" indent="0">
              <a:buNone/>
            </a:pPr>
            <a:endParaRPr lang="en-IN" dirty="0"/>
          </a:p>
        </p:txBody>
      </p:sp>
    </p:spTree>
    <p:extLst>
      <p:ext uri="{BB962C8B-B14F-4D97-AF65-F5344CB8AC3E}">
        <p14:creationId xmlns:p14="http://schemas.microsoft.com/office/powerpoint/2010/main" val="4201528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EFB64-B048-8DE4-D6A3-AEB887B82996}"/>
              </a:ext>
            </a:extLst>
          </p:cNvPr>
          <p:cNvSpPr>
            <a:spLocks noGrp="1"/>
          </p:cNvSpPr>
          <p:nvPr>
            <p:ph type="title"/>
          </p:nvPr>
        </p:nvSpPr>
        <p:spPr>
          <a:xfrm>
            <a:off x="1295402" y="609600"/>
            <a:ext cx="9601196" cy="753979"/>
          </a:xfrm>
        </p:spPr>
        <p:txBody>
          <a:bodyPr>
            <a:normAutofit/>
          </a:bodyPr>
          <a:lstStyle/>
          <a:p>
            <a:r>
              <a:rPr lang="en-IN" dirty="0"/>
              <a:t>ER Diagram</a:t>
            </a:r>
          </a:p>
        </p:txBody>
      </p:sp>
      <p:pic>
        <p:nvPicPr>
          <p:cNvPr id="9" name="Content Placeholder 8">
            <a:extLst>
              <a:ext uri="{FF2B5EF4-FFF2-40B4-BE49-F238E27FC236}">
                <a16:creationId xmlns:a16="http://schemas.microsoft.com/office/drawing/2014/main" id="{0F68D429-B568-DEE1-7056-33C74970FC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161048" y="1363579"/>
            <a:ext cx="9869903" cy="494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0725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276</TotalTime>
  <Words>613</Words>
  <Application>Microsoft Office PowerPoint</Application>
  <PresentationFormat>Widescreen</PresentationFormat>
  <Paragraphs>43</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Trebuchet MS</vt:lpstr>
      <vt:lpstr>Wingdings 3</vt:lpstr>
      <vt:lpstr>Facet</vt:lpstr>
      <vt:lpstr>                 Duty Matrix</vt:lpstr>
      <vt:lpstr>Introduction</vt:lpstr>
      <vt:lpstr>Technology Used</vt:lpstr>
      <vt:lpstr>Use Classes</vt:lpstr>
      <vt:lpstr>Objectives</vt:lpstr>
      <vt:lpstr>POLICE OFFICER MODULES </vt:lpstr>
      <vt:lpstr>STATION INCHARGE MODULES</vt:lpstr>
      <vt:lpstr>COMMISSIONER MODULES </vt:lpstr>
      <vt:lpstr>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utkarsh sahu</dc:creator>
  <cp:lastModifiedBy>Akshat Verma</cp:lastModifiedBy>
  <cp:revision>4</cp:revision>
  <dcterms:created xsi:type="dcterms:W3CDTF">2026-02-03T07:26:29Z</dcterms:created>
  <dcterms:modified xsi:type="dcterms:W3CDTF">2026-02-07T06:53:27Z</dcterms:modified>
</cp:coreProperties>
</file>